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81" r:id="rId5"/>
    <p:sldId id="284" r:id="rId6"/>
    <p:sldId id="280" r:id="rId7"/>
    <p:sldId id="278" r:id="rId8"/>
    <p:sldId id="261" r:id="rId9"/>
    <p:sldId id="273" r:id="rId10"/>
    <p:sldId id="279" r:id="rId11"/>
    <p:sldId id="293"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88CD31-0DCF-4D01-A5BA-505E9FAA9C3B}" v="13" dt="2025-09-21T15:59:13.420"/>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9295" autoAdjust="0"/>
  </p:normalViewPr>
  <p:slideViewPr>
    <p:cSldViewPr snapToGrid="0">
      <p:cViewPr varScale="1">
        <p:scale>
          <a:sx n="79" d="100"/>
          <a:sy n="79" d="100"/>
        </p:scale>
        <p:origin x="378" y="270"/>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9/21/2025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r>
              <a:rPr lang="en-US" dirty="0"/>
              <a:t>Intro-</a:t>
            </a:r>
          </a:p>
          <a:p>
            <a:r>
              <a:rPr lang="en-US" i="0" dirty="0"/>
              <a:t>We hear from our political leaders all the time—on TV, in speeches, and especially on social media. But have you ever stopped to think about how they’re talking to us, who’s keeping an eye on what they say, and whether anyone should be?</a:t>
            </a:r>
          </a:p>
          <a:p>
            <a:r>
              <a:rPr lang="en-US" i="0" dirty="0"/>
              <a:t>In this presentation, we’re going to take a closer look at political speech—how it works, how it's changing, and why it matters. We'll dive into the role of social media in spreading political messages, explore whether political speech should be regulated (and if so, by whom), and talk about your right to hear the truth when it comes to politics.</a:t>
            </a:r>
          </a:p>
          <a:p>
            <a:r>
              <a:rPr lang="en-US" i="0" dirty="0"/>
              <a:t>At the end of the day, this isn’t just about politicians—it’s about us. Our right to political truth is a big part of what keeps our republic going. Let’s talk about your right to </a:t>
            </a:r>
            <a:r>
              <a:rPr lang="en-US" i="0" dirty="0" err="1"/>
              <a:t>poltical</a:t>
            </a:r>
            <a:r>
              <a:rPr lang="en-US" i="0" dirty="0"/>
              <a:t> truth.</a:t>
            </a:r>
          </a:p>
          <a:p>
            <a:endParaRPr lang="en-US" dirty="0"/>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internet search will show where the average person receives their media. As we rapidly expand the reach and accessibility of technology, we also adopt new ways to access information more quickly. 97% of all Americans own a cell phone. Every single medium listed on this slide has a mobile application for ease of access. Our government even interacts with us through an emergency alert system that sends notifications about weather, kidnappings, and road closures. The point is, we have migrated from traditional sources and not only embraced the speed at which these new forms of communication have given us, but we demand it. So, if we have moved in this direction, why wouldn’t our leaders also embrace it and speak to us through these mediums?</a:t>
            </a:r>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breakdown of how our speech gets regulated is expressed in this flow chart. However, it is much deeper than this and ever-changing. When you tweet, snap, or post, your message is put in an algorithm that asks and answers these questions before it is viewable. </a:t>
            </a:r>
          </a:p>
          <a:p>
            <a:endParaRPr lang="en-US" dirty="0"/>
          </a:p>
          <a:p>
            <a:r>
              <a:rPr lang="en-US" dirty="0"/>
              <a:t>The government regulates speech through legislation or by putting pressure on Media companies. Media companies take what they get from the government and align it with their own views on what should be allowed on </a:t>
            </a:r>
            <a:r>
              <a:rPr lang="en-US"/>
              <a:t>their platforms, </a:t>
            </a:r>
            <a:r>
              <a:rPr lang="en-US" dirty="0"/>
              <a:t>and make community guidelines for all users </a:t>
            </a:r>
            <a:r>
              <a:rPr lang="en-US"/>
              <a:t>to adhere to. </a:t>
            </a:r>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BC2ED-A57D-F4FA-1638-240E964A0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471C2-167A-FF81-AED3-9CF87F056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6F92AF-5478-5956-E542-504CB501A7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A64BD4-5CF1-33EF-C582-69E8340B7DB1}"/>
              </a:ext>
            </a:extLst>
          </p:cNvPr>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597932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the source of information and what kind of filters or regulations it faced before you view it matters. It lets you know what to trust and what to discard. Like the “Transformers” motto, “More than meets the eye”</a:t>
            </a:r>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political leader uses social media today. Make sure you’re researching what they are saying and always consider the source and platform they utilize. This ensures you have the most unadulterated speech available. The more you know, the better equipped you are for making your choices.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Government and Tech will continue to push regulations and guideline updates, making calls to regulate speech in the interest of the greater good. No matter what either entity pushes, all speech is free, and you have a right to hear it. </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98638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9/21/2025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9/21/2025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9/21/2025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creativecommons.org/licenses/by-sa/3.0/" TargetMode="External"/><Relationship Id="rId4" Type="http://schemas.openxmlformats.org/officeDocument/2006/relationships/hyperlink" Target="http://albertostuart.wikidot.com/blog:11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creativecommons.org/licenses/by-nc-nd/3.0/"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jobsanger.blogspot.com/2011/04/blame-game.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b="1" dirty="0"/>
              <a:t>Unit 4.2 Assignment</a:t>
            </a:r>
            <a:br>
              <a:rPr lang="en-US" b="1" dirty="0"/>
            </a:br>
            <a:r>
              <a:rPr lang="en-US" b="1" dirty="0"/>
              <a:t>Technical Presentation</a:t>
            </a:r>
            <a:br>
              <a:rPr lang="en-US" b="1" dirty="0"/>
            </a:br>
            <a:r>
              <a:rPr lang="en-US" b="1" dirty="0"/>
              <a:t>exercise</a:t>
            </a:r>
            <a:br>
              <a:rPr lang="en-US" dirty="0"/>
            </a:br>
            <a:br>
              <a:rPr lang="en-US" dirty="0"/>
            </a:br>
            <a:r>
              <a:rPr lang="en-US" dirty="0"/>
              <a:t>Chad cooper</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Summary</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3528832" y="1691323"/>
            <a:ext cx="5134335" cy="4113054"/>
          </a:xfrm>
          <a:noFill/>
        </p:spPr>
        <p:txBody>
          <a:bodyPr vert="horz" lIns="91440" tIns="45720" rIns="91440" bIns="45720" rtlCol="0" anchor="t">
            <a:normAutofit/>
          </a:bodyPr>
          <a:lstStyle/>
          <a:p>
            <a:r>
              <a:rPr lang="en-US" dirty="0"/>
              <a:t>Social Media</a:t>
            </a:r>
          </a:p>
          <a:p>
            <a:pPr lvl="1"/>
            <a:r>
              <a:rPr lang="en-US" dirty="0"/>
              <a:t>Leaders speaking directly to the masses</a:t>
            </a:r>
          </a:p>
          <a:p>
            <a:r>
              <a:rPr lang="en-US" dirty="0"/>
              <a:t>Government and Tech companies Regulate</a:t>
            </a:r>
          </a:p>
          <a:p>
            <a:pPr lvl="1"/>
            <a:r>
              <a:rPr lang="en-US" dirty="0"/>
              <a:t>Bills, legislation, community guidelines</a:t>
            </a:r>
          </a:p>
          <a:p>
            <a:r>
              <a:rPr lang="en-US" dirty="0"/>
              <a:t>Your right to Political Truth</a:t>
            </a:r>
          </a:p>
          <a:p>
            <a:pPr lvl="1"/>
            <a:r>
              <a:rPr lang="en-US" dirty="0"/>
              <a:t>You have to take the reins to find the truth buried in regulation</a:t>
            </a:r>
          </a:p>
          <a:p>
            <a:pPr lvl="1"/>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INTRODUCTION</a:t>
            </a:r>
          </a:p>
          <a:p>
            <a:r>
              <a:rPr lang="en-US" dirty="0"/>
              <a:t>Social media</a:t>
            </a:r>
          </a:p>
          <a:p>
            <a:r>
              <a:rPr lang="en-US" dirty="0"/>
              <a:t>regulation</a:t>
            </a:r>
          </a:p>
          <a:p>
            <a:r>
              <a:rPr lang="en-US" dirty="0"/>
              <a:t>Your right to Political truth</a:t>
            </a:r>
          </a:p>
          <a:p>
            <a:r>
              <a:rPr lang="en-US" dirty="0"/>
              <a:t>TAKEAWAYS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Social media:</a:t>
            </a:r>
            <a:br>
              <a:rPr lang="en-US" dirty="0"/>
            </a:br>
            <a:r>
              <a:rPr lang="en-US" dirty="0"/>
              <a:t>your right to truthful political speech</a:t>
            </a: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a:noFill/>
        </p:spPr>
        <p:txBody>
          <a:bodyPr>
            <a:noAutofit/>
          </a:bodyPr>
          <a:lstStyle/>
          <a:p>
            <a:r>
              <a:rPr lang="en-US" dirty="0"/>
              <a:t>Social Media</a:t>
            </a:r>
          </a:p>
        </p:txBody>
      </p:sp>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690880"/>
          </a:xfrm>
        </p:spPr>
        <p:txBody>
          <a:bodyPr/>
          <a:lstStyle/>
          <a:p>
            <a:r>
              <a:rPr lang="en-US" dirty="0"/>
              <a:t>The civil discourse medium</a:t>
            </a:r>
          </a:p>
        </p:txBody>
      </p:sp>
      <p:pic>
        <p:nvPicPr>
          <p:cNvPr id="6" name="Picture Placeholder 5" descr="A group of colorful square icons">
            <a:extLst>
              <a:ext uri="{FF2B5EF4-FFF2-40B4-BE49-F238E27FC236}">
                <a16:creationId xmlns:a16="http://schemas.microsoft.com/office/drawing/2014/main" id="{01D0CBC1-5D98-FC72-804E-9B2A10B0FD4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957" r="5957"/>
          <a:stretch>
            <a:fillRect/>
          </a:stretch>
        </p:blipFill>
        <p:spPr/>
      </p:pic>
      <p:sp>
        <p:nvSpPr>
          <p:cNvPr id="7" name="TextBox 6">
            <a:extLst>
              <a:ext uri="{FF2B5EF4-FFF2-40B4-BE49-F238E27FC236}">
                <a16:creationId xmlns:a16="http://schemas.microsoft.com/office/drawing/2014/main" id="{8BE7BF96-031C-2603-ACC7-6FAEE0C0BC5D}"/>
              </a:ext>
            </a:extLst>
          </p:cNvPr>
          <p:cNvSpPr txBox="1"/>
          <p:nvPr/>
        </p:nvSpPr>
        <p:spPr>
          <a:xfrm>
            <a:off x="6086167" y="6880225"/>
            <a:ext cx="6080760" cy="230832"/>
          </a:xfrm>
          <a:prstGeom prst="rect">
            <a:avLst/>
          </a:prstGeom>
          <a:noFill/>
        </p:spPr>
        <p:txBody>
          <a:bodyPr wrap="square" rtlCol="0">
            <a:spAutoFit/>
          </a:bodyPr>
          <a:lstStyle/>
          <a:p>
            <a:r>
              <a:rPr lang="en-US" sz="900">
                <a:hlinkClick r:id="rId4" tooltip="http://albertostuart.wikidot.com/blog:114"/>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How our leaders communicate with us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n-US" dirty="0"/>
              <a:t>Facebook- approximately 2.1 billion daily active users, making it the largest social network globally</a:t>
            </a:r>
          </a:p>
          <a:p>
            <a:r>
              <a:rPr lang="en-US" dirty="0"/>
              <a:t>X- 245 million MAU (does not update user data often)</a:t>
            </a:r>
          </a:p>
          <a:p>
            <a:r>
              <a:rPr lang="en-US" dirty="0"/>
              <a:t>Instagram- approximately 2 billion MAU</a:t>
            </a:r>
          </a:p>
          <a:p>
            <a:r>
              <a:rPr lang="en-US" dirty="0" err="1"/>
              <a:t>Youtube</a:t>
            </a:r>
            <a:r>
              <a:rPr lang="en-US" dirty="0"/>
              <a:t>- around 2.53 billion MAU</a:t>
            </a:r>
          </a:p>
          <a:p>
            <a:r>
              <a:rPr lang="en-US" dirty="0" err="1"/>
              <a:t>Tiktok</a:t>
            </a:r>
            <a:r>
              <a:rPr lang="en-US" dirty="0"/>
              <a:t>- over 1.5 billion</a:t>
            </a:r>
          </a:p>
          <a:p>
            <a:r>
              <a:rPr lang="en-US" dirty="0"/>
              <a:t>Traditional media (newspaper, radio, TV)- newspaper under 21 million, radio 288 million , TV 128 million</a:t>
            </a:r>
          </a:p>
        </p:txBody>
      </p:sp>
      <p:pic>
        <p:nvPicPr>
          <p:cNvPr id="13" name="Picture Placeholder 12" descr="Cartoon of a donkey and a donkey wearing shirts&#10;&#10;AI-generated content may be incorrect.">
            <a:extLst>
              <a:ext uri="{FF2B5EF4-FFF2-40B4-BE49-F238E27FC236}">
                <a16:creationId xmlns:a16="http://schemas.microsoft.com/office/drawing/2014/main" id="{2232E5A9-FEA8-3711-F7B0-B34CA257319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554" r="26554"/>
          <a:stretch>
            <a:fillRect/>
          </a:stretch>
        </p:blipFill>
        <p:spPr>
          <a:xfrm>
            <a:off x="6722" y="2286000"/>
            <a:ext cx="4281116" cy="4419600"/>
          </a:xfrm>
        </p:spPr>
      </p:pic>
      <p:pic>
        <p:nvPicPr>
          <p:cNvPr id="10" name="Picture 9" descr="A screenshot of a black background with white text&#10;&#10;AI-generated content may be incorrect.">
            <a:extLst>
              <a:ext uri="{FF2B5EF4-FFF2-40B4-BE49-F238E27FC236}">
                <a16:creationId xmlns:a16="http://schemas.microsoft.com/office/drawing/2014/main" id="{D9A1E7B0-0B94-8139-3DDD-2FB14EF35C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4287838" cy="985482"/>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469DBBCD-79FC-E175-2911-208DCC2897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87193"/>
            <a:ext cx="4299677" cy="834112"/>
          </a:xfrm>
          <a:prstGeom prst="rect">
            <a:avLst/>
          </a:prstGeom>
        </p:spPr>
      </p:pic>
      <p:sp>
        <p:nvSpPr>
          <p:cNvPr id="14" name="TextBox 13">
            <a:extLst>
              <a:ext uri="{FF2B5EF4-FFF2-40B4-BE49-F238E27FC236}">
                <a16:creationId xmlns:a16="http://schemas.microsoft.com/office/drawing/2014/main" id="{C12BC69F-A5AE-31EF-EBEE-721C8D3CFDA1}"/>
              </a:ext>
            </a:extLst>
          </p:cNvPr>
          <p:cNvSpPr txBox="1"/>
          <p:nvPr/>
        </p:nvSpPr>
        <p:spPr>
          <a:xfrm>
            <a:off x="0" y="6858000"/>
            <a:ext cx="4287838" cy="230832"/>
          </a:xfrm>
          <a:prstGeom prst="rect">
            <a:avLst/>
          </a:prstGeom>
          <a:noFill/>
        </p:spPr>
        <p:txBody>
          <a:bodyPr wrap="square" rtlCol="0">
            <a:spAutoFit/>
          </a:bodyPr>
          <a:lstStyle/>
          <a:p>
            <a:r>
              <a:rPr lang="en-US" sz="900">
                <a:hlinkClick r:id="rId4" tooltip="https://jobsanger.blogspot.com/2011/04/blame-game.html"/>
              </a:rPr>
              <a:t>This Photo</a:t>
            </a:r>
            <a:r>
              <a:rPr lang="en-US" sz="900"/>
              <a:t> by Unknown Author is licensed under </a:t>
            </a:r>
            <a:r>
              <a:rPr lang="en-US" sz="900">
                <a:hlinkClick r:id="rId7" tooltip="https://creativecommons.org/licenses/by-nc-nd/3.0/"/>
              </a:rPr>
              <a:t>CC BY-NC-ND</a:t>
            </a:r>
            <a:endParaRPr lang="en-US" sz="900"/>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regulation</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Who, how, and why it matters</a:t>
            </a: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Government and tech companies</a:t>
            </a:r>
            <a:br>
              <a:rPr lang="en-US" dirty="0"/>
            </a:br>
            <a:r>
              <a:rPr lang="en-US" dirty="0"/>
              <a:t>How they regulate speech</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1" name="Content Placeholder 10" descr="A diagram of a diagram&#10;&#10;AI-generated content may be incorrect.">
            <a:extLst>
              <a:ext uri="{FF2B5EF4-FFF2-40B4-BE49-F238E27FC236}">
                <a16:creationId xmlns:a16="http://schemas.microsoft.com/office/drawing/2014/main" id="{437079B3-F2EE-87CD-C68B-D392E53145CF}"/>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397177" y="1534164"/>
            <a:ext cx="6454515" cy="4556700"/>
          </a:xfrm>
        </p:spPr>
      </p:pic>
    </p:spTree>
    <p:extLst>
      <p:ext uri="{BB962C8B-B14F-4D97-AF65-F5344CB8AC3E}">
        <p14:creationId xmlns:p14="http://schemas.microsoft.com/office/powerpoint/2010/main" val="2243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85942-BE3E-01D8-0DBA-81A961A33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23461-6ADF-0F9A-8E9C-B713E135034C}"/>
              </a:ext>
            </a:extLst>
          </p:cNvPr>
          <p:cNvSpPr>
            <a:spLocks noGrp="1"/>
          </p:cNvSpPr>
          <p:nvPr>
            <p:ph type="ctrTitle"/>
          </p:nvPr>
        </p:nvSpPr>
        <p:spPr>
          <a:xfrm>
            <a:off x="1524000" y="1143000"/>
            <a:ext cx="9144000" cy="2286000"/>
          </a:xfrm>
          <a:noFill/>
        </p:spPr>
        <p:txBody>
          <a:bodyPr/>
          <a:lstStyle/>
          <a:p>
            <a:r>
              <a:rPr lang="en-US" dirty="0"/>
              <a:t>Your right to political truth</a:t>
            </a:r>
          </a:p>
        </p:txBody>
      </p:sp>
      <p:sp>
        <p:nvSpPr>
          <p:cNvPr id="12" name="Subtitle 11">
            <a:extLst>
              <a:ext uri="{FF2B5EF4-FFF2-40B4-BE49-F238E27FC236}">
                <a16:creationId xmlns:a16="http://schemas.microsoft.com/office/drawing/2014/main" id="{C2425219-7877-89EC-3704-6ED0954ADEE5}"/>
              </a:ext>
            </a:extLst>
          </p:cNvPr>
          <p:cNvSpPr>
            <a:spLocks noGrp="1"/>
          </p:cNvSpPr>
          <p:nvPr>
            <p:ph type="subTitle" idx="1"/>
          </p:nvPr>
        </p:nvSpPr>
        <p:spPr>
          <a:xfrm>
            <a:off x="1524000" y="3835198"/>
            <a:ext cx="9144000" cy="683219"/>
          </a:xfrm>
        </p:spPr>
        <p:txBody>
          <a:bodyPr/>
          <a:lstStyle/>
          <a:p>
            <a:r>
              <a:rPr lang="en-US" dirty="0"/>
              <a:t>Are we getting it</a:t>
            </a:r>
          </a:p>
        </p:txBody>
      </p:sp>
    </p:spTree>
    <p:extLst>
      <p:ext uri="{BB962C8B-B14F-4D97-AF65-F5344CB8AC3E}">
        <p14:creationId xmlns:p14="http://schemas.microsoft.com/office/powerpoint/2010/main" val="4025930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what kind of truth are </a:t>
            </a:r>
            <a:r>
              <a:rPr lang="en-US"/>
              <a:t>we getting</a:t>
            </a:r>
            <a:endParaRPr lang="en-US" dirty="0"/>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838200" y="2004609"/>
            <a:ext cx="10515600" cy="4137189"/>
          </a:xfrm>
          <a:noFill/>
        </p:spPr>
        <p:txBody>
          <a:bodyPr>
            <a:normAutofit/>
          </a:bodyPr>
          <a:lstStyle/>
          <a:p>
            <a:endParaRPr lang="en-US" dirty="0"/>
          </a:p>
          <a:p>
            <a:pPr lvl="1"/>
            <a:r>
              <a:rPr lang="en-US" dirty="0"/>
              <a:t>Research both all sides </a:t>
            </a:r>
          </a:p>
          <a:p>
            <a:pPr lvl="1"/>
            <a:r>
              <a:rPr lang="en-US" dirty="0"/>
              <a:t>Research the ways a company regulates speech</a:t>
            </a:r>
          </a:p>
          <a:p>
            <a:pPr lvl="1"/>
            <a:r>
              <a:rPr lang="en-US" dirty="0"/>
              <a:t>Don’t take everything presented at face value</a:t>
            </a:r>
          </a:p>
          <a:p>
            <a:pPr lvl="1"/>
            <a:r>
              <a:rPr lang="en-US" dirty="0"/>
              <a:t>What we see is not always what was input</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{FEDFDDEF-3A06-4CD9-B718-173750ADA02D}TFb73f27a7-0404-48d9-96f8-0ca8d35477ec68e4afe9_win32-7b62b493978d</Template>
  <TotalTime>1059</TotalTime>
  <Words>789</Words>
  <Application>Microsoft Office PowerPoint</Application>
  <PresentationFormat>Widescreen</PresentationFormat>
  <Paragraphs>58</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Calibri Light</vt:lpstr>
      <vt:lpstr>Wingdings</vt:lpstr>
      <vt:lpstr>Custom</vt:lpstr>
      <vt:lpstr>Unit 4.2 Assignment Technical Presentation exercise  Chad cooper</vt:lpstr>
      <vt:lpstr>AGENDA</vt:lpstr>
      <vt:lpstr>Social media: your right to truthful political speech</vt:lpstr>
      <vt:lpstr>Social Media</vt:lpstr>
      <vt:lpstr>How our leaders communicate with us</vt:lpstr>
      <vt:lpstr>regulation</vt:lpstr>
      <vt:lpstr>Government and tech companies How they regulate speech</vt:lpstr>
      <vt:lpstr>Your right to political truth</vt:lpstr>
      <vt:lpstr>what kind of truth are we getting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Chad Cooper</dc:creator>
  <cp:lastModifiedBy>Chad Cooper</cp:lastModifiedBy>
  <cp:revision>2</cp:revision>
  <dcterms:created xsi:type="dcterms:W3CDTF">2025-09-18T19:32:21Z</dcterms:created>
  <dcterms:modified xsi:type="dcterms:W3CDTF">2025-09-21T15:59:49Z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